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5" r:id="rId3"/>
  </p:sldMasterIdLst>
  <p:notesMasterIdLst>
    <p:notesMasterId r:id="rId33"/>
  </p:notesMasterIdLst>
  <p:sldIdLst>
    <p:sldId id="256" r:id="rId4"/>
    <p:sldId id="279" r:id="rId5"/>
    <p:sldId id="260" r:id="rId6"/>
    <p:sldId id="258" r:id="rId7"/>
    <p:sldId id="257" r:id="rId8"/>
    <p:sldId id="261" r:id="rId9"/>
    <p:sldId id="262" r:id="rId10"/>
    <p:sldId id="259" r:id="rId11"/>
    <p:sldId id="263" r:id="rId12"/>
    <p:sldId id="265" r:id="rId13"/>
    <p:sldId id="267" r:id="rId14"/>
    <p:sldId id="266" r:id="rId15"/>
    <p:sldId id="271" r:id="rId16"/>
    <p:sldId id="270" r:id="rId17"/>
    <p:sldId id="268" r:id="rId18"/>
    <p:sldId id="264" r:id="rId19"/>
    <p:sldId id="272" r:id="rId20"/>
    <p:sldId id="273" r:id="rId21"/>
    <p:sldId id="269" r:id="rId22"/>
    <p:sldId id="274" r:id="rId23"/>
    <p:sldId id="275" r:id="rId24"/>
    <p:sldId id="276" r:id="rId25"/>
    <p:sldId id="281" r:id="rId26"/>
    <p:sldId id="280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94660"/>
  </p:normalViewPr>
  <p:slideViewPr>
    <p:cSldViewPr>
      <p:cViewPr varScale="1">
        <p:scale>
          <a:sx n="69" d="100"/>
          <a:sy n="69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ABE5-1711-416F-A2A9-EB28C30210F3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59AB-2855-4BE8-8062-6849221F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2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59AB-2855-4BE8-8062-6849221F2C9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82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46182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2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2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3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618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18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183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6183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6183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39534758-EE37-4E52-8CF9-0986F4954F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34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CD8BB-AAB9-42D4-9772-1656D83D1D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424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B5CF-20D8-4051-93B4-83F73569E8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546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A41AB-92EA-4FBF-A07B-377905DDFD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637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F2394-C375-4309-8491-4CD0016791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69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7538C-31D7-46B7-BE38-EE67B80803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360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46E1C-9CB1-4080-BF06-4A1425BAFD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733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30D07-6648-4411-AAA5-4156BE24D5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227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6C410-8676-4753-A8DF-0993B96E0C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342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C2AFF-E72F-4C78-97AB-F510B1E5AB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880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3ECCF-11A1-4ECE-9C09-A6678D10B8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485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EA73BE-F28A-4F96-9E77-2006AA03A7C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67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228600"/>
            <a:ext cx="7924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42F871-5122-470D-B779-DDA5CBDA66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5213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63D1D50C-3E6A-4F69-9A9D-C5B981805D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77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82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46182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2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2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3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618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18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183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6183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6183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39534758-EE37-4E52-8CF9-0986F4954F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5406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CD8BB-AAB9-42D4-9772-1656D83D1D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485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B5CF-20D8-4051-93B4-83F73569E8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743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A41AB-92EA-4FBF-A07B-377905DDFD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182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F2394-C375-4309-8491-4CD0016791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616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7538C-31D7-46B7-BE38-EE67B80803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607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46E1C-9CB1-4080-BF06-4A1425BAFD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587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30D07-6648-4411-AAA5-4156BE24D5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989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6C410-8676-4753-A8DF-0993B96E0C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3595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C2AFF-E72F-4C78-97AB-F510B1E5AB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0080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3ECCF-11A1-4ECE-9C09-A6678D10B8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219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EA73BE-F28A-4F96-9E77-2006AA03A7C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7038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228600"/>
            <a:ext cx="7924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42F871-5122-470D-B779-DDA5CBDA66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9102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63D1D50C-3E6A-4F69-9A9D-C5B981805D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557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0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6080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0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0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608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8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8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718EEA-4CDD-43BE-BA60-6A405F758CE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0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6080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0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0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608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8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8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718EEA-4CDD-43BE-BA60-6A405F758CE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7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10.jp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11.jp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12.jp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13.jp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14.jp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15.jp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16.jp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microsoft.com/office/2007/relationships/hdphoto" Target="../media/hdphoto4.wdp"/><Relationship Id="rId5" Type="http://schemas.openxmlformats.org/officeDocument/2006/relationships/image" Target="../media/image17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slide" Target="slide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14.xml"/><Relationship Id="rId3" Type="http://schemas.openxmlformats.org/officeDocument/2006/relationships/slide" Target="slide4.xml"/><Relationship Id="rId21" Type="http://schemas.openxmlformats.org/officeDocument/2006/relationships/slide" Target="slide17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2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21.xml"/><Relationship Id="rId10" Type="http://schemas.openxmlformats.org/officeDocument/2006/relationships/slide" Target="slide11.xml"/><Relationship Id="rId19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5" Type="http://schemas.openxmlformats.org/officeDocument/2006/relationships/slide" Target="slide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slide" Target="slide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5" Type="http://schemas.openxmlformats.org/officeDocument/2006/relationships/slide" Target="slide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nason.ru/vremyaivanagroznogo/" TargetMode="External"/><Relationship Id="rId3" Type="http://schemas.openxmlformats.org/officeDocument/2006/relationships/hyperlink" Target="http://en.academic.ru/pictures/enwiki/86/Vasnetsov_Ioann_4.jpg" TargetMode="External"/><Relationship Id="rId7" Type="http://schemas.openxmlformats.org/officeDocument/2006/relationships/hyperlink" Target="http://nason.ru/stihi/17/" TargetMode="External"/><Relationship Id="rId2" Type="http://schemas.openxmlformats.org/officeDocument/2006/relationships/hyperlink" Target="https://ru.wikipedia.org/wiki/%D0%98%D1%81%D1%82%D0%BE%D1%80%D0%B8%D1%8F_%D0%92%D0%BE%D0%BB%D0%BE%D0%B3%D0%B4%D1%8B#.D0.92.D0.BE.D0.BB.D0.BE.D0.B3.D0.B4.D0.B0_.D0.BF.D1.80.D0.B8_.D0.98.D0.B2.D0.B0.D0.BD.D0.B5_.D0.93.D1.80.D0.BE.D0.B7.D0.BD.D0.BE.D0.BC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ooksite.ru/enciklopedia/job/254.jpg" TargetMode="External"/><Relationship Id="rId5" Type="http://schemas.openxmlformats.org/officeDocument/2006/relationships/hyperlink" Target="http://nesusvet.narod.ru/ico/books/olisey/img/pic01.gif" TargetMode="External"/><Relationship Id="rId4" Type="http://schemas.openxmlformats.org/officeDocument/2006/relationships/hyperlink" Target="http://www.booksite.ru/ancient/history/min/uvs/hee/10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5%D0%BF%D0%B5%D1%8F,_%D0%9E%D1%81%D0%B8%D0%BF_%D0%93%D1%80%D0%B8%D0%B3%D0%BE%D1%80%D1%8C%D0%B5%D0%B2%D0%B8%D1%87" TargetMode="External"/><Relationship Id="rId2" Type="http://schemas.openxmlformats.org/officeDocument/2006/relationships/hyperlink" Target="http://2.bp.blogspot.com/-xKZd8Ck9CJs/VCr1wzp-YmI/AAAAAAAAdBo/GYUT3Vfe1K4/s1600/%D0%94%D0%BE%D0%BC%D0%B8%D0%BA-%D0%9F%D0%B5%D1%82%D1%80%D0%B0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ru.wikipedia.org/wiki/%D0%93%D0%BE%D1%80%D0%B8%D1%86%D0%BA%D0%B8%D0%B9_%D0%92%D0%BE%D1%81%D0%BA%D1%80%D0%B5%D1%81%D0%B5%D0%BD%D1%81%D0%BA%D0%B8%D0%B9_%D0%BC%D0%BE%D0%BD%D0%B0%D1%81%D1%82%D1%8B%D1%80%D1%8C" TargetMode="External"/><Relationship Id="rId4" Type="http://schemas.openxmlformats.org/officeDocument/2006/relationships/hyperlink" Target="http://nester67.narod.ru/MoskowRus/LondonB.g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olog.ru/files/articles/ag_small_65ea143572b047e987a3f7c833c10292.jpg" TargetMode="External"/><Relationship Id="rId7" Type="http://schemas.openxmlformats.org/officeDocument/2006/relationships/hyperlink" Target="http://www.stihi.ru/pics/2015/10/04/7443.jpg" TargetMode="External"/><Relationship Id="rId2" Type="http://schemas.openxmlformats.org/officeDocument/2006/relationships/hyperlink" Target="http://www.booksite.ru/ancient/history/min/uvs/hee/14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erekol.ru/uploads/images/stanley_hanks_tomson_i_antoshka_zver_9pro_do_sentjabrja.jpg" TargetMode="External"/><Relationship Id="rId5" Type="http://schemas.openxmlformats.org/officeDocument/2006/relationships/hyperlink" Target="http://i17.fastpic.ru/big/2011/0308/fa/940b5b2901bfa3ce5c8f88e78a7df6fa.jpg" TargetMode="External"/><Relationship Id="rId4" Type="http://schemas.openxmlformats.org/officeDocument/2006/relationships/hyperlink" Target="http://ru.wikipedia.org/wiki/&#1044;&#1080;&#1086;&#1085;&#1080;&#1089;&#1080;&#1081;_(&#1080;&#1082;&#1086;&#1085;&#1086;&#1087;&#1080;&#1089;&#1077;&#1094;)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1%D1%82%D0%BE%D1%80%D0%B8%D1%8F_%D0%92%D0%BE%D0%BB%D0%BE%D0%B3%D0%B4%D1%8B#/media/File:%D0%92%D0%BE%D0%BB%D0%BE%D0%B3%D0%B4%D0%B0_XVII_%D0%B2.jpg" TargetMode="External"/><Relationship Id="rId2" Type="http://schemas.openxmlformats.org/officeDocument/2006/relationships/hyperlink" Target="http://gali-fe-du.ru/wp-content/uploads/2015/02/kuznya_serp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nason.ru/vremyaivanagroznogo/" TargetMode="External"/><Relationship Id="rId4" Type="http://schemas.openxmlformats.org/officeDocument/2006/relationships/hyperlink" Target="http://pmk-14.narod.ru/les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25mb.ru/img/picture/Oct/05/9ec2d1415a0619feaf5e4952e84a40d1/1.jpg" TargetMode="External"/><Relationship Id="rId2" Type="http://schemas.openxmlformats.org/officeDocument/2006/relationships/hyperlink" Target="http://cbs-vologda.ru/novosti/zaochnaya_gorodskaya_viktorina_gorod_drevniy_gorod_slavniy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beregrus.ru/wp-content/uploads/2010/07/habarov2.jpg" TargetMode="External"/><Relationship Id="rId4" Type="http://schemas.openxmlformats.org/officeDocument/2006/relationships/hyperlink" Target="http://ru.wikipedia.org/wiki/%D0%A5%D0%B0%D0%B1%D0%B0%D1%80%D0%BE%D0%B2,_%D0%95%D1%80%D0%BE%D1%84%D0%B5%D0%B9_%D0%9F%D0%B0%D0%B2%D0%BB%D0%BE%D0%B2%D0%B8%D1%8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9/98/%D0%A1%D0%B5%D0%BC%D1%91%D0%BD_%D0%94%D0%B5%D0%B6%D0%BD%D1%91%D0%B2.jpg" TargetMode="External"/><Relationship Id="rId2" Type="http://schemas.openxmlformats.org/officeDocument/2006/relationships/hyperlink" Target="http://ru.wikipedia.org/wiki/%D0%94%D0%B5%D0%B6%D0%BD%D1%91%D0%B2,_%D0%A1%D0%B5%D0%BC%D1%91%D0%BD_%D0%98%D0%B2%D0%B0%D0%BD%D0%BE%D0%B2%D0%B8%D1%87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1.bp.blogspot.com/-SbtWnDBbkKQ/Ue6aZTKWlvI/AAAAAAAACPE/yXG2YEsjhyU/s1600/atlas35799684hyjttru5634tu8.jpg" TargetMode="External"/><Relationship Id="rId5" Type="http://schemas.openxmlformats.org/officeDocument/2006/relationships/hyperlink" Target="http://ru.wikipedia.org/wiki/%D0%90%D1%82%D0%BB%D0%B0%D1%81%D0%BE%D0%B2,_%D0%92%D0%BB%D0%B0%D0%B4%D0%B8%D0%BC%D0%B8%D1%80_%D0%92%D0%B0%D1%81%D0%B8%D0%BB%D1%8C%D0%B5%D0%B2%D0%B8%D1%87" TargetMode="External"/><Relationship Id="rId4" Type="http://schemas.openxmlformats.org/officeDocument/2006/relationships/hyperlink" Target="http://s.drom.ru/1/pubs/4483/13191/139399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lot7.narod.ru/ussr/koch/2.jpg" TargetMode="External"/><Relationship Id="rId2" Type="http://schemas.openxmlformats.org/officeDocument/2006/relationships/hyperlink" Target="http://ru.wikipedia.org/wiki/%D0%9A%D0%BE%D1%87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nason.ru/vremyaivanagroznogo/" TargetMode="External"/><Relationship Id="rId4" Type="http://schemas.openxmlformats.org/officeDocument/2006/relationships/hyperlink" Target="http://belinka-lib.ru/enc/images/kartinki/Yasak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7.gi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Вологодский край в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– XVII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веках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427984" y="980728"/>
            <a:ext cx="4716016" cy="1296144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викторина для учащихся 7 класса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28600"/>
            <a:ext cx="8352928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Имена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Тимофей Анкудинов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7" r="9669"/>
          <a:stretch/>
        </p:blipFill>
        <p:spPr>
          <a:xfrm>
            <a:off x="5004048" y="1700808"/>
            <a:ext cx="3825698" cy="3528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724" y="1343665"/>
            <a:ext cx="44037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400" b="1" kern="0" dirty="0">
                <a:solidFill>
                  <a:srgbClr val="000000"/>
                </a:solidFill>
                <a:latin typeface="Times New Roman"/>
              </a:rPr>
              <a:t>Кто он?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Вологжанин, претендовавший на русский 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престол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(1617-1653). В Европе выдавал себя за «князя Иоанна Шуйского», внука царя Василия Шуйского. На его удочку попались Богдан Хмельницкий, турецкий султан Ибрагим I, сербские священники, польские магнаты, шведская королева Кристина, 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папа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Римский Иннокентий X. </a:t>
            </a:r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516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28600"/>
            <a:ext cx="8352928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Имена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</a:t>
            </a: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ионисий 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412776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1501 году он с сыновьями расписывает храм Рождества Богородицы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Ферапонтова монастыря. Сессия ЮНЕСКО внесла в 2000 г. монастырь в список Всемирного наследия.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этого живописца?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72816"/>
            <a:ext cx="5472608" cy="3633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9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28600"/>
            <a:ext cx="8352928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Имена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польского королевича Владислава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04" y="1772816"/>
            <a:ext cx="3936132" cy="26240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1585" y="1269981"/>
            <a:ext cx="47056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1612 года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польские и литовские люди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казаки и русские воры пришли на Вологду безвестно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изгоном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Они вступили в город через открытые ворота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Вологду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грабили три дня. Многих жителей убили, церкви осквернили, город подожгли. «А все, господа, делалось хмелем, пропили город Вологду воеводы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»,- писал современник событий вологодский архиепископ Сильвестр.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65313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хотели видеть на русском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престоле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польско-литовские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интервенты?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516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841233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Занятия населения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поставки рыбы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887" y="2111022"/>
            <a:ext cx="26282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какого продукта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столу московского государя обеспечивали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белозерские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крестьяне 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 – XVII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веках?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82" y="1484784"/>
            <a:ext cx="5591627" cy="446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691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841233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Занятия населения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Устюжна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Железнопольская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253" y="1340768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Устюжну 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 – XVII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веках можно было назвать городом кузнецов. Они составляли значительную часть ремесленного посада (185 человек в конце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в.), выполняли государственные заказы на оружие (пищали, пушки).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на самом деле назывался город в это время?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r="3309" b="3105"/>
          <a:stretch/>
        </p:blipFill>
        <p:spPr>
          <a:xfrm>
            <a:off x="4424001" y="1844824"/>
            <a:ext cx="4146881" cy="3336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691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841233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Занятия населения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Англии и Голландии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10395"/>
            <a:ext cx="5022726" cy="299537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1718" y="1484784"/>
            <a:ext cx="79924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ологда заняла четвёртое место в России по количеству населения (1500 дворов и около 8000 человек).  Среди жителей было много купцов, в том числе иностранных.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Купцы каких стран имели свои торговые помещения в Вологде?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691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841233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Занятия населения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смола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Важского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края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2388693" cy="45145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9552" y="227687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продукт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вологодских лесных промыслов стал в конце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«заповедным» товаром (продавать его иностранцам могла только казна)?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28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841233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Занятия населения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лён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48478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 – XVII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веках его выращивали в Вологодском крае повсеместно. 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 говорят: «Он – золото, с ним и старые дышат молодо!». Из него изготавливают парусину, брезент, шпагат, красивые прочные  ткани, нитки для кружева.  Его называют северным шелком.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8999"/>
            <a:ext cx="3600400" cy="2636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722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188640"/>
            <a:ext cx="8409185" cy="9144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ервопроходцы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Ерофей Хабаров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343665"/>
            <a:ext cx="57606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из крестьян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Устюгского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уезда Вологодской губернии.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1649 году составил «чертёж реке Амуру». Во главе отряда казаков присоединял сибирские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даурские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1655 году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челобитную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царю,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подробно перечислял свои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заслуги. За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многолетнюю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он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звание сына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боярского,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был направлен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Сибирь управлять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волостью. Его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носит субъект РФ на Дальнем Востоке и его столица.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этого человека?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8" t="6061" r="8557"/>
          <a:stretch/>
        </p:blipFill>
        <p:spPr>
          <a:xfrm>
            <a:off x="611560" y="1484784"/>
            <a:ext cx="2234415" cy="43924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824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221158"/>
            <a:ext cx="8409185" cy="9144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ервопроходцы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57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Семён Дежнёв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60492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Уроженец Великого Устюга, русский землепроходец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мореход, исследователь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казачий атаман, торговец пушниной. Первый известный мореплаватель, прошедший по Берингову проливу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причём сделал это за 80 лет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Беринга, в 1648 году. В сентябре 2005 года в Якутске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ему,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жене-якутке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Абакаяде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Сючю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сыну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Любиму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этого человека?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5" t="14141" r="23031" b="8175"/>
          <a:stretch/>
        </p:blipFill>
        <p:spPr>
          <a:xfrm>
            <a:off x="5671991" y="2492896"/>
            <a:ext cx="3214772" cy="394946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20" y="207513"/>
            <a:ext cx="1766533" cy="248727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3505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691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142852"/>
            <a:ext cx="6858016" cy="914400"/>
          </a:xfrm>
          <a:noFill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Категории </a:t>
            </a:r>
            <a:r>
              <a:rPr lang="ru-RU" b="1" dirty="0">
                <a:solidFill>
                  <a:schemeClr val="tx1"/>
                </a:solidFill>
              </a:rPr>
              <a:t>вопросов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276872"/>
            <a:ext cx="4680520" cy="310760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800" dirty="0"/>
              <a:t>   </a:t>
            </a: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«Город Вологда» </a:t>
            </a:r>
            <a:endParaRPr lang="ru-RU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«Имена»</a:t>
            </a:r>
            <a:endParaRPr lang="ru-RU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«Занятия населения»</a:t>
            </a:r>
            <a:endParaRPr lang="ru-RU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«Первопроходцы»</a:t>
            </a:r>
            <a:endParaRPr lang="ru-RU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62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0072" y="238494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1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2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8144" y="238494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2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3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76216" y="238494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3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4288" y="238494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4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32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72360" y="2384943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5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40" name="AutoShape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0072" y="310502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CAE2FF">
                      <a:lumMod val="10000"/>
                    </a:srgbClr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1</a:t>
            </a:r>
            <a:endParaRPr lang="ru-RU" sz="2400" b="1" dirty="0">
              <a:ln>
                <a:solidFill>
                  <a:srgbClr val="CAE2FF">
                    <a:lumMod val="10000"/>
                  </a:srgbClr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41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8144" y="310502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CAE2FF">
                      <a:lumMod val="10000"/>
                    </a:srgbClr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2</a:t>
            </a:r>
            <a:endParaRPr lang="ru-RU" sz="2400" b="1" dirty="0">
              <a:ln>
                <a:solidFill>
                  <a:srgbClr val="CAE2FF">
                    <a:lumMod val="10000"/>
                  </a:srgbClr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42" name="AutoShape 1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76216" y="310502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CAE2FF">
                      <a:lumMod val="10000"/>
                    </a:srgbClr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3</a:t>
            </a:r>
            <a:endParaRPr lang="ru-RU" sz="2400" b="1" dirty="0">
              <a:ln>
                <a:solidFill>
                  <a:srgbClr val="CAE2FF">
                    <a:lumMod val="10000"/>
                  </a:srgbClr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43" name="AutoShape 1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4288" y="310502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CAE2FF">
                      <a:lumMod val="10000"/>
                    </a:srgbClr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4</a:t>
            </a:r>
            <a:endParaRPr lang="ru-RU" sz="2400" b="1" dirty="0">
              <a:ln>
                <a:solidFill>
                  <a:srgbClr val="CAE2FF">
                    <a:lumMod val="10000"/>
                  </a:srgbClr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44" name="AutoShape 2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72360" y="3105023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CAE2FF">
                      <a:lumMod val="10000"/>
                    </a:srgbClr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5</a:t>
            </a:r>
            <a:endParaRPr lang="ru-RU" sz="2400" b="1" dirty="0">
              <a:ln>
                <a:solidFill>
                  <a:srgbClr val="CAE2FF">
                    <a:lumMod val="10000"/>
                  </a:srgbClr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52" name="AutoShape 28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0072" y="454518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1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36253" name="AutoShape 29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8144" y="454518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2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36254" name="AutoShape 30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76216" y="4545183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36255" name="AutoShape 31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4288" y="4545183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4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56" name="AutoShape 32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72360" y="454518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5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64" name="AutoShape 40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0072" y="382510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CAE2FF">
                      <a:lumMod val="10000"/>
                    </a:srgbClr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1</a:t>
            </a:r>
            <a:endParaRPr lang="ru-RU" sz="2400" b="1" dirty="0">
              <a:ln>
                <a:solidFill>
                  <a:srgbClr val="CAE2FF">
                    <a:lumMod val="10000"/>
                  </a:srgbClr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65" name="AutoShape 41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8144" y="382510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CAE2FF">
                      <a:lumMod val="10000"/>
                    </a:srgbClr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2</a:t>
            </a:r>
            <a:endParaRPr lang="ru-RU" sz="2400" b="1" dirty="0">
              <a:ln>
                <a:solidFill>
                  <a:srgbClr val="CAE2FF">
                    <a:lumMod val="10000"/>
                  </a:srgbClr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66" name="AutoShape 42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76216" y="382510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67" name="AutoShape 43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4288" y="3825104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4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36268" name="AutoShape 44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72360" y="3825103"/>
            <a:ext cx="540000" cy="54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Times New Roman" pitchFamily="18" charset="0"/>
              </a:rPr>
              <a:t>5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04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/>
      <p:bldP spid="4362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188640"/>
            <a:ext cx="8409185" cy="9144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ервопроходцы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Владимир Атласов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292" y="1271657"/>
            <a:ext cx="51562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Уроженец Великого Устюга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землепроходец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сибирский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казак. В 1697 году исследовал и описал Камчатку и Курильские острова. Пушкин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назвал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«Камчатским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Ермаком».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камчадалов пленного с незнакомыми русским чертами лица и привез его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Этот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пленный оказался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японцем по имени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Денбей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русские впервые увидели японца и узнали от него о соседней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стране.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этого человека?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/>
          <a:stretch/>
        </p:blipFill>
        <p:spPr>
          <a:xfrm>
            <a:off x="5292080" y="1345705"/>
            <a:ext cx="3647055" cy="48916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3505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824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3"/>
          <a:stretch/>
        </p:blipFill>
        <p:spPr>
          <a:xfrm>
            <a:off x="4644008" y="1772816"/>
            <a:ext cx="4032448" cy="309573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188640"/>
            <a:ext cx="8409185" cy="9144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ервопроходцы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коч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326153"/>
            <a:ext cx="49356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таких судах жители Вологодского края 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веке покоряли Сибирь. Это мореходное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парусное судно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промысловиков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деревянное, одномачтовое,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однопалубное. Первоначально они строились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применения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металлов. Корпус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судна противостоял сжатию во льдах. Название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словом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шуба ледяная, то есть вторая ледовая обшивка судна.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этот тип судов?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824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188640"/>
            <a:ext cx="8409185" cy="9144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ервопроходцы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62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ясак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060848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налог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местное население Сибири платило Московскому государству?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36104"/>
            <a:ext cx="3726160" cy="55405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3505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824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Источники: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3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Летописец Ивана Слободского // ПСРЛ. Т.37: Устюжские и вологодские летописи XVI—XVIII вв. / Сост. Н. А. Казакова, К. Н. Сербина. — Л.: Наука, 1982. — С.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194—205.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://ru.wikipedia.org/wiki/%D0%98%D1%81%D1%82%D0%BE%D1%80%D0%B8%D1%8F_%D0%92%D0%BE%D0%BB%D0%BE%D0%B3%D0%B4%D1%8B#.D0.92.D0.BE.D0.BB.D0.BE.D0.B3.D0.B4.D0.B0_.D0.BF.D1.80.D0.B8_.D0.98.D0.B2.D0.B0.D0.BD.D0.B5_.D0.93.D1.80.D0.BE.D0.B7.D0.BD.D0.BE.D0.BC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3"/>
              </a:rPr>
              <a:t>http://en.academic.ru/pictures/enwiki/86/Vasnetsov_Ioann_4.jpg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4: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http://www.booksite.ru/ancient/history/min/uvs/hee/10.htm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nesusvet.narod.ru/ico/books/olisey/img/pic01.gif</a:t>
            </a: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5: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http://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www.booksite.ru/enciklopedia/job/254.jpg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Слайд 6: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Текст песни: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http://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nason.ru/stihi/17/</a:t>
            </a:r>
            <a:endParaRPr lang="ru-RU" sz="2000" u="sng" dirty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/>
                <a:ea typeface="Calibri"/>
              </a:rPr>
              <a:t>Рисунок </a:t>
            </a:r>
            <a:r>
              <a:rPr lang="ru-RU" sz="2000" dirty="0">
                <a:latin typeface="Times New Roman"/>
                <a:ea typeface="Calibri"/>
              </a:rPr>
              <a:t>4: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8"/>
              </a:rPr>
              <a:t>http://nason.ru/vremyaivanagroznogo/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43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Источники: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7: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http://2.bp.blogspot.com/-xKZd8Ck9CJs/VCr1wzp-YmI/AAAAAAAAdBo/GYUT3Vfe1K4/s1600/%D0%94%D0%BE%D0%BC%D0%B8%D0%BA-%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D0%9F%D0%B5%D1%82%D1%80%D0%B0.jpg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8: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ru.wikipedia.org/wiki/%D0%9D%D0%B5%D0%BF%D0%B5%D1%8F,_%D0%9E%D1%81%D0%B8%D0%BF_%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D0%93%D1%80%D0%B8%D0%B3%D0%BE%D1%80%D1%8C%D0%B5%D0%B2%D0%B8%D1%87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http://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nester67.narod.ru/MoskowRus/LondonB.gif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9: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5"/>
              </a:rPr>
              <a:t>http://ru.wikipedia.org/wiki/%D0%93%D0%BE%D1%80%D0%B8%D1%86%D0%BA%D0%B8%D0%B9_%D0%92%D0%BE%D1%81%D0%BA%D1%80%D0%B5%D1%81%D0%B5%D0%BD%D1%81%D0%BA%D0%B8%D0%B9_%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5"/>
              </a:rPr>
              <a:t>D0%BC%D0%BE%D0%BD%D0%B0%D1%81%D1%82%D1%8B%D1%80%D1%8C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371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Источники: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10: 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http://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www.booksite.ru/ancient/history/min/uvs/hee/14.htm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3"/>
              </a:rPr>
              <a:t>http://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3"/>
              </a:rPr>
              <a:t>www.ufolog.ru/files/articles/ag_small_65ea143572b047e987a3f7c833c10292.jpg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4"/>
              </a:rPr>
              <a:t>http://ru.wikipedia.org/wiki/Дионисий_(иконописец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4"/>
              </a:rPr>
              <a:t>)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http://i17.fastpic.ru/big/2011/0308/fa/940b5b2901bfa3ce5c8f88e78a7df6fa.jpg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12: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http://www.booksite.ru/ancient/history/min/uvs/hee/14.htm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6"/>
              </a:rPr>
              <a:t>http://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6"/>
              </a:rPr>
              <a:t>perekol.ru/uploads/images/stanley_hanks_tomson_i_antoshka_zver_9pro_do_sentjabrja.jpg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Слайд 13: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История Вологодского края с древнейшего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периода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до конца XVIII века:  учеб. пособие для уч-ся 6-7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кл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общеобразов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учреждений / науч. ред.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М.А.Безнин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– Вологда: Учебная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литература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2010. – с.71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/>
                <a:ea typeface="Calibri"/>
              </a:rPr>
              <a:t>Рисунок 10: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7"/>
              </a:rPr>
              <a:t>http://www.stihi.ru/pics/2015/10/04/7443.jpg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2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Источники: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60851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14: 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История Вологодского края с древнейшего периода до конца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XVIII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века:учеб.пособие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для уч-ся 6-7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кл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общеобразов.учреждений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/ науч. ред.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М.А.Безнин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.–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Вологда:Учебная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литература, 2010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– с.71-71, 110.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http://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gali-fe-du.ru/wp-content/uploads/2015/02/kuznya_serp.jpg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15: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же.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с.112,114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3"/>
              </a:rPr>
              <a:t>http://ru.wikipedia.org/wiki/%D0%98%D1%81%D1%82%D0%BE%D1%80%D0%B8%D1%8F_%D0%92%D0%BE%D0%BB%D0%BE%D0%B3%D0%B4%D1%8B#/media/File:%D0%92%D0%BE%D0%BB%D0%BE%D0%B3%D0%B4%D0%B0_XVII_%D0%B2.jpg</a:t>
            </a: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Слайд16: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же.– с.109.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13: </a:t>
            </a:r>
            <a:r>
              <a:rPr lang="en-US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http://</a:t>
            </a:r>
            <a:r>
              <a:rPr lang="en-US" sz="20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pmk-14.narod.ru/les.jpg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5"/>
              </a:rPr>
              <a:t>/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03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Источники: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248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17: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http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://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cbs-vologda.ru/novosti/zaochnaya_gorodskaya_viktorina_gorod_drevniy_gorod_slavniy.html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14: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3"/>
              </a:rPr>
              <a:t>http://25mb.ru/img/picture/Oct/05/9ec2d1415a0619feaf5e4952e84a40d1/1.jpg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18: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4"/>
              </a:rPr>
              <a:t>http://ru.wikipedia.org/wiki/%D0%A5%D0%B0%D0%B1%D0%B0%D1%80%D0%BE%D0%B2,_%D0%95%D1%80%D0%BE%D1%84%D0%B5%D0%B9_%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4"/>
              </a:rPr>
              <a:t>D0%9F%D0%B0%D0%B2%D0%BB%D0%BE%D0%B2%D0%B8%D1%87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5"/>
              </a:rPr>
              <a:t>http://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5"/>
              </a:rPr>
              <a:t>beregrus.ru/wp-content/uploads/2010/07/habarov2.jpg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99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Источники: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http://ru.wikipedia.org/wiki/%D0%94%D0%B5%D0%B6%D0%BD%D1%91%D0%B2,_%D0%A1%D0%B5%D0%BC%D1%91%D0%BD_%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D0%98%D0%B2%D0%B0%D0%BD%D0%BE%D0%B2%D0%B8%D1%87</a:t>
            </a:r>
            <a:endParaRPr lang="en-US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http://upload.wikimedia.org/wikipedia/ru/9/98/%D0%A1%D0%B5%D0%BC%D1%91%D0%BD_%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D0%94%D0%B5%D0%B6%D0%BD%D1%91%D0%B2.jpg</a:t>
            </a:r>
            <a:endParaRPr lang="en-US" sz="2000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17: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s.drom.ru/1/pubs/4483/13191/139399.jpg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20: </a:t>
            </a:r>
            <a:r>
              <a:rPr lang="en-US" sz="2000" u="sng" dirty="0">
                <a:solidFill>
                  <a:srgbClr val="0000FF"/>
                </a:solidFill>
                <a:latin typeface="Times New Roman"/>
                <a:ea typeface="Calibri"/>
                <a:hlinkClick r:id="rId5"/>
              </a:rPr>
              <a:t>http://ru.wikipedia.org/wiki/%D0%90%D1%82%D0%BB%D0%B0%D1%81%D0%BE%D0%B2,_%D0%92%D0%BB%D0%B0%D0%B4%D0%B8%D0%BC%D0%B8%D1%80_%</a:t>
            </a:r>
            <a:r>
              <a:rPr lang="en-US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5"/>
              </a:rPr>
              <a:t>D0%92%D0%B0%D1%81%D0%B8%D0%BB%D1%8C%D0%B5%D0%B2%D0%B8%D1%87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18: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http://1.bp.blogspot.com/-SbtWnDBbkKQ/Ue6aZTKWlvI/AAAAAAAACPE/yXG2YEsjhyU/s1600/atlas35799684hyjttru5634tu8.jpg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236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Источники: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700808"/>
            <a:ext cx="8280920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21: 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http://ru.wikipedia.org/wiki/%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2"/>
              </a:rPr>
              <a:t>D0%9A%D0%BE%D1%87</a:t>
            </a:r>
            <a:endParaRPr lang="ru-RU" sz="2000" u="sng" dirty="0" smtClean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19: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hlinkClick r:id="rId3"/>
              </a:rPr>
              <a:t>http://flot7.narod.ru/ussr/koch/2.jpg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22: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20: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http://belinka-lib.ru/enc/images/kartinki/Yasak.jpg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hlinkClick r:id="rId5"/>
              </a:rPr>
              <a:t>/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2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28600"/>
            <a:ext cx="8352928" cy="9144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Город Вологда</a:t>
            </a:r>
          </a:p>
        </p:txBody>
      </p:sp>
      <p:sp>
        <p:nvSpPr>
          <p:cNvPr id="63502" name="Rectangle 14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3960440" cy="3168353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/>
              </a:rPr>
              <a:t>В </a:t>
            </a:r>
            <a:r>
              <a:rPr lang="en-US" sz="2400" dirty="0" smtClean="0">
                <a:latin typeface="Times New Roman"/>
              </a:rPr>
              <a:t>XVI</a:t>
            </a:r>
            <a:r>
              <a:rPr lang="ru-RU" sz="2400" dirty="0" smtClean="0">
                <a:latin typeface="Times New Roman"/>
              </a:rPr>
              <a:t> веке Иван Грозный начал каменное строительство в Вологде. Как </a:t>
            </a:r>
            <a:r>
              <a:rPr lang="ru-RU" sz="2400" dirty="0">
                <a:latin typeface="Times New Roman"/>
              </a:rPr>
              <a:t>сообщает летописец: «…повелением заложен град месяца апреля в 28, на память святых апостол </a:t>
            </a:r>
            <a:r>
              <a:rPr lang="ru-RU" sz="2400" dirty="0" err="1">
                <a:latin typeface="Times New Roman"/>
              </a:rPr>
              <a:t>Ассона</a:t>
            </a:r>
            <a:r>
              <a:rPr lang="ru-RU" sz="2400" dirty="0">
                <a:latin typeface="Times New Roman"/>
              </a:rPr>
              <a:t> и </a:t>
            </a:r>
            <a:r>
              <a:rPr lang="ru-RU" sz="2400" dirty="0" err="1" smtClean="0">
                <a:latin typeface="Times New Roman"/>
              </a:rPr>
              <a:t>Сосипатра</a:t>
            </a:r>
            <a:r>
              <a:rPr lang="ru-RU" sz="2400" dirty="0" smtClean="0">
                <a:latin typeface="Times New Roman"/>
              </a:rPr>
              <a:t>». В связи с этим у города появилось другое название. </a:t>
            </a:r>
            <a:r>
              <a:rPr lang="ru-RU" sz="2400" b="1" dirty="0" smtClean="0">
                <a:latin typeface="Times New Roman"/>
              </a:rPr>
              <a:t>Какое?</a:t>
            </a:r>
            <a:endParaRPr lang="ru-RU" sz="2400" b="1" dirty="0"/>
          </a:p>
          <a:p>
            <a:pPr marL="609600" indent="0">
              <a:buFont typeface="Wingdings" pitchFamily="2" charset="2"/>
              <a:buNone/>
            </a:pPr>
            <a:r>
              <a:rPr lang="ru-RU" sz="2400" dirty="0" smtClean="0">
                <a:solidFill>
                  <a:srgbClr val="FF6600"/>
                </a:solidFill>
              </a:rPr>
              <a:t>          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877313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Насон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 честь апостола </a:t>
            </a:r>
            <a:r>
              <a:rPr lang="ru-RU" sz="24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Иасона</a:t>
            </a: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(в 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просторечии </a:t>
            </a: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—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Насона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9" y="6237313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3" t="11717" r="4404" b="56768"/>
          <a:stretch/>
        </p:blipFill>
        <p:spPr>
          <a:xfrm>
            <a:off x="4788024" y="1412776"/>
            <a:ext cx="3600400" cy="4320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280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228600"/>
            <a:ext cx="8208912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Город Вологда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02" name="Rectangle 14"/>
          <p:cNvSpPr>
            <a:spLocks noGrp="1" noChangeArrowheads="1"/>
          </p:cNvSpPr>
          <p:nvPr>
            <p:ph idx="1"/>
          </p:nvPr>
        </p:nvSpPr>
        <p:spPr>
          <a:xfrm>
            <a:off x="4997688" y="836712"/>
            <a:ext cx="3510137" cy="5184576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/>
              </a:rPr>
              <a:t>Вот как описывал постройки вологжан английский посол Антоний </a:t>
            </a:r>
            <a:r>
              <a:rPr lang="ru-RU" sz="2400" dirty="0" err="1" smtClean="0">
                <a:latin typeface="Times New Roman"/>
              </a:rPr>
              <a:t>Дженкинсон</a:t>
            </a:r>
            <a:r>
              <a:rPr lang="ru-RU" sz="2400" dirty="0" smtClean="0">
                <a:latin typeface="Times New Roman"/>
              </a:rPr>
              <a:t>, побывавший в Вологде проездом в 1557 году</a:t>
            </a:r>
            <a:r>
              <a:rPr lang="ru-RU" sz="2400" dirty="0">
                <a:latin typeface="Times New Roman"/>
              </a:rPr>
              <a:t>: «Дома построены из еловых бревен, соединяемых вместе и закругленных </a:t>
            </a:r>
            <a:r>
              <a:rPr lang="ru-RU" sz="2400" dirty="0" smtClean="0">
                <a:latin typeface="Times New Roman"/>
              </a:rPr>
              <a:t>снаружи…На крыши домов они наваливают много земли из опасения…»</a:t>
            </a:r>
            <a:endParaRPr lang="ru-RU" sz="2400" dirty="0" smtClean="0"/>
          </a:p>
          <a:p>
            <a:pPr marL="609600" indent="0">
              <a:buFont typeface="Wingdings" pitchFamily="2" charset="2"/>
              <a:buNone/>
            </a:pPr>
            <a:r>
              <a:rPr lang="ru-RU" sz="2400" dirty="0" smtClean="0">
                <a:solidFill>
                  <a:srgbClr val="FF6600"/>
                </a:solidFill>
              </a:rPr>
              <a:t>          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 пожаров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9" y="6237313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869160"/>
            <a:ext cx="453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опасались жители Вологды 16 века?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320480" cy="31154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875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228600"/>
            <a:ext cx="8208912" cy="9144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Город Вологда</a:t>
            </a:r>
          </a:p>
        </p:txBody>
      </p:sp>
      <p:sp>
        <p:nvSpPr>
          <p:cNvPr id="63502" name="Rectangle 14"/>
          <p:cNvSpPr>
            <a:spLocks noGrp="1" noChangeArrowheads="1"/>
          </p:cNvSpPr>
          <p:nvPr>
            <p:ph idx="1"/>
          </p:nvPr>
        </p:nvSpPr>
        <p:spPr>
          <a:xfrm>
            <a:off x="4427984" y="1844824"/>
            <a:ext cx="3960440" cy="3168353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/>
              </a:rPr>
              <a:t>На </a:t>
            </a:r>
            <a:r>
              <a:rPr lang="ru-RU" sz="2400" dirty="0" err="1" smtClean="0">
                <a:latin typeface="Times New Roman"/>
              </a:rPr>
              <a:t>Свешниковской</a:t>
            </a:r>
            <a:r>
              <a:rPr lang="ru-RU" sz="2400" dirty="0" smtClean="0">
                <a:latin typeface="Times New Roman"/>
              </a:rPr>
              <a:t> улице Вологды жили мастера свечного дела, на Кузнецкой – кузнецы. </a:t>
            </a:r>
            <a:r>
              <a:rPr lang="ru-RU" sz="2400" b="1" dirty="0" smtClean="0">
                <a:latin typeface="Times New Roman"/>
              </a:rPr>
              <a:t>А кто жил на </a:t>
            </a:r>
            <a:r>
              <a:rPr lang="ru-RU" sz="2400" b="1" dirty="0" err="1" smtClean="0">
                <a:latin typeface="Times New Roman"/>
              </a:rPr>
              <a:t>Калашной</a:t>
            </a:r>
            <a:r>
              <a:rPr lang="ru-RU" sz="2400" b="1" dirty="0" smtClean="0">
                <a:latin typeface="Times New Roman"/>
              </a:rPr>
              <a:t> улице?</a:t>
            </a:r>
            <a:endParaRPr lang="ru-RU" sz="2400" b="1" dirty="0"/>
          </a:p>
          <a:p>
            <a:pPr marL="609600" indent="0">
              <a:buFont typeface="Wingdings" pitchFamily="2" charset="2"/>
              <a:buNone/>
            </a:pPr>
            <a:r>
              <a:rPr lang="ru-RU" sz="2400" dirty="0" smtClean="0">
                <a:solidFill>
                  <a:srgbClr val="FF6600"/>
                </a:solidFill>
              </a:rPr>
              <a:t>          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138000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 пекари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9" y="6237313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442460" cy="443711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3145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28600"/>
            <a:ext cx="8352928" cy="9144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Город Вологда</a:t>
            </a:r>
          </a:p>
        </p:txBody>
      </p:sp>
      <p:sp>
        <p:nvSpPr>
          <p:cNvPr id="63502" name="Rectangle 14"/>
          <p:cNvSpPr>
            <a:spLocks noGrp="1" noChangeArrowheads="1"/>
          </p:cNvSpPr>
          <p:nvPr>
            <p:ph idx="1"/>
          </p:nvPr>
        </p:nvSpPr>
        <p:spPr>
          <a:xfrm>
            <a:off x="542580" y="1340768"/>
            <a:ext cx="8277891" cy="1484668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200" dirty="0" smtClean="0">
                <a:latin typeface="Times New Roman"/>
              </a:rPr>
              <a:t>В 1842 году в журнале «Москвитянин» была опубликована историческая песня неизвестного автора. Её передал </a:t>
            </a:r>
            <a:r>
              <a:rPr lang="ru-RU" sz="2200" dirty="0" err="1" smtClean="0">
                <a:latin typeface="Times New Roman"/>
              </a:rPr>
              <a:t>М.П.Погодину</a:t>
            </a:r>
            <a:r>
              <a:rPr lang="ru-RU" sz="2200" dirty="0" smtClean="0">
                <a:latin typeface="Times New Roman"/>
              </a:rPr>
              <a:t> преподаватель Вологодской семинарии </a:t>
            </a:r>
            <a:r>
              <a:rPr lang="ru-RU" sz="2200" dirty="0" err="1" smtClean="0">
                <a:latin typeface="Times New Roman"/>
              </a:rPr>
              <a:t>П.И.Савваитов</a:t>
            </a:r>
            <a:r>
              <a:rPr lang="ru-RU" sz="2200" dirty="0" smtClean="0">
                <a:latin typeface="Times New Roman"/>
              </a:rPr>
              <a:t>. В песне есть такие строки:</a:t>
            </a:r>
            <a:endParaRPr lang="ru-RU" sz="2200" dirty="0"/>
          </a:p>
          <a:p>
            <a:pPr marL="609600" indent="0">
              <a:buFont typeface="Wingdings" pitchFamily="2" charset="2"/>
              <a:buNone/>
            </a:pPr>
            <a:r>
              <a:rPr lang="ru-RU" sz="2400" dirty="0" smtClean="0">
                <a:solidFill>
                  <a:srgbClr val="FF6600"/>
                </a:solidFill>
              </a:rPr>
              <a:t>          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964757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 посещение Иваном Грозным строящегося Софийского собора</a:t>
            </a:r>
            <a:endParaRPr lang="ru-RU" sz="22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7879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716" y="2825436"/>
            <a:ext cx="4536504" cy="2462213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царь о том кручинился,</a:t>
            </a:r>
          </a:p>
          <a:p>
            <a:pPr algn="just"/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храме </a:t>
            </a:r>
            <a:r>
              <a:rPr lang="ru-RU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новоем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похаживал,</a:t>
            </a:r>
          </a:p>
          <a:p>
            <a:pPr algn="just"/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 свода туповатого</a:t>
            </a:r>
          </a:p>
          <a:p>
            <a:pPr algn="just"/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Упадала </a:t>
            </a:r>
            <a:r>
              <a:rPr lang="ru-RU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плинфа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красная,</a:t>
            </a:r>
          </a:p>
          <a:p>
            <a:pPr algn="just"/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Попадала ему в голову,</a:t>
            </a:r>
          </a:p>
          <a:p>
            <a:pPr algn="just"/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головушку во буйную,</a:t>
            </a:r>
          </a:p>
          <a:p>
            <a:pPr algn="just"/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мудру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голову во царскую.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304" y="5503092"/>
            <a:ext cx="7920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царе и о каком вологодском храме идёт речь?</a:t>
            </a: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77239"/>
            <a:ext cx="4536504" cy="275430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9856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228600"/>
            <a:ext cx="8208912" cy="9144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Город Вологда</a:t>
            </a:r>
          </a:p>
        </p:txBody>
      </p:sp>
      <p:sp>
        <p:nvSpPr>
          <p:cNvPr id="63502" name="Rectangle 14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2952328" cy="3528392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/>
              </a:rPr>
              <a:t>Этот памятник архитектуры </a:t>
            </a:r>
            <a:r>
              <a:rPr lang="en-US" sz="2400" dirty="0" smtClean="0">
                <a:latin typeface="Times New Roman"/>
              </a:rPr>
              <a:t>XVII</a:t>
            </a:r>
            <a:r>
              <a:rPr lang="ru-RU" sz="2400" dirty="0" smtClean="0">
                <a:latin typeface="Times New Roman"/>
              </a:rPr>
              <a:t> века, находящийся в Вологде, принадлежал голландскому купцу Гутману. </a:t>
            </a:r>
            <a:r>
              <a:rPr lang="ru-RU" sz="2400" b="1" dirty="0" smtClean="0">
                <a:latin typeface="Times New Roman"/>
              </a:rPr>
              <a:t>С именем какого правителя России он связан?</a:t>
            </a:r>
            <a:endParaRPr lang="ru-RU" sz="2400" b="1" dirty="0"/>
          </a:p>
          <a:p>
            <a:pPr marL="609600" indent="0">
              <a:buFont typeface="Wingdings" pitchFamily="2" charset="2"/>
              <a:buNone/>
            </a:pPr>
            <a:r>
              <a:rPr lang="ru-RU" sz="2400" dirty="0" smtClean="0">
                <a:solidFill>
                  <a:srgbClr val="FF6600"/>
                </a:solidFill>
              </a:rPr>
              <a:t>          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102116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 с именем Петра 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51" y="2132856"/>
            <a:ext cx="4558653" cy="2914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696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28600"/>
            <a:ext cx="8496944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Имена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02" name="Rectangle 14"/>
          <p:cNvSpPr>
            <a:spLocks noGrp="1" noChangeArrowheads="1"/>
          </p:cNvSpPr>
          <p:nvPr>
            <p:ph idx="1"/>
          </p:nvPr>
        </p:nvSpPr>
        <p:spPr>
          <a:xfrm>
            <a:off x="539552" y="1524689"/>
            <a:ext cx="7974632" cy="216024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/>
              </a:rPr>
              <a:t>Первым русским послом в Англии был вологодский купец (умный, хитрый, непьющий). По поручению Ивана Грозного он отправился в Лондон в 1556 году, тем самым положив начало дипломатическим связям между Россией и Англией. </a:t>
            </a:r>
            <a:r>
              <a:rPr lang="ru-RU" sz="2400" b="1" dirty="0" smtClean="0">
                <a:latin typeface="Times New Roman"/>
              </a:rPr>
              <a:t>Как его звали?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827656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Осип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Непея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3514" r="2205" b="3438"/>
          <a:stretch/>
        </p:blipFill>
        <p:spPr>
          <a:xfrm>
            <a:off x="4180113" y="3141395"/>
            <a:ext cx="4605439" cy="299504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280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28600"/>
            <a:ext cx="8424936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Имена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502" name="Rectangle 14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136904" cy="1584176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/>
              </a:rPr>
              <a:t>На берегу реки </a:t>
            </a:r>
            <a:r>
              <a:rPr lang="ru-RU" sz="2400" dirty="0">
                <a:latin typeface="Times New Roman"/>
              </a:rPr>
              <a:t>Шексны находится </a:t>
            </a:r>
            <a:r>
              <a:rPr lang="ru-RU" sz="2400" dirty="0" smtClean="0">
                <a:latin typeface="Times New Roman"/>
              </a:rPr>
              <a:t>памятник </a:t>
            </a:r>
            <a:r>
              <a:rPr lang="ru-RU" sz="2400" dirty="0">
                <a:latin typeface="Times New Roman"/>
              </a:rPr>
              <a:t>архитектуры федерального </a:t>
            </a:r>
            <a:r>
              <a:rPr lang="ru-RU" sz="2400" dirty="0" smtClean="0">
                <a:latin typeface="Times New Roman"/>
              </a:rPr>
              <a:t>значения - </a:t>
            </a:r>
            <a:r>
              <a:rPr lang="ru-RU" sz="2400" dirty="0" err="1" smtClean="0">
                <a:latin typeface="Times New Roman"/>
              </a:rPr>
              <a:t>Горицкий</a:t>
            </a:r>
            <a:r>
              <a:rPr lang="ru-RU" sz="2400" dirty="0" smtClean="0">
                <a:latin typeface="Times New Roman"/>
              </a:rPr>
              <a:t> Воскресенский монастырь, основанный в </a:t>
            </a:r>
            <a:r>
              <a:rPr lang="ru-RU" sz="2400" dirty="0">
                <a:latin typeface="Times New Roman"/>
              </a:rPr>
              <a:t>1544 году княгиней </a:t>
            </a:r>
            <a:r>
              <a:rPr lang="ru-RU" sz="2400" dirty="0" err="1">
                <a:latin typeface="Times New Roman"/>
              </a:rPr>
              <a:t>Евфросиньей</a:t>
            </a:r>
            <a:r>
              <a:rPr lang="ru-RU" sz="2400" dirty="0">
                <a:latin typeface="Times New Roman"/>
              </a:rPr>
              <a:t> Андреевной </a:t>
            </a:r>
            <a:r>
              <a:rPr lang="ru-RU" sz="2400" dirty="0" smtClean="0">
                <a:latin typeface="Times New Roman"/>
              </a:rPr>
              <a:t>Старицкой, вдовой родного </a:t>
            </a:r>
            <a:r>
              <a:rPr lang="ru-RU" sz="2400" dirty="0">
                <a:latin typeface="Times New Roman"/>
              </a:rPr>
              <a:t>дяди царя </a:t>
            </a:r>
            <a:r>
              <a:rPr lang="ru-RU" sz="2400" dirty="0" smtClean="0">
                <a:latin typeface="Times New Roman"/>
              </a:rPr>
              <a:t>Ивана </a:t>
            </a:r>
            <a:r>
              <a:rPr lang="ru-RU" sz="2400" dirty="0">
                <a:latin typeface="Times New Roman"/>
              </a:rPr>
              <a:t>IV Грозного</a:t>
            </a:r>
            <a:r>
              <a:rPr lang="ru-RU" sz="2400" dirty="0" smtClean="0">
                <a:latin typeface="Times New Roman"/>
              </a:rPr>
              <a:t>.</a:t>
            </a:r>
            <a:r>
              <a:rPr lang="ru-RU" sz="2400" dirty="0">
                <a:solidFill>
                  <a:srgbClr val="FF66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князь по приказу Елены Глинской был брошен в тюрьму, где и умер в 1537 году.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звали этого князя?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133" y="6100865"/>
            <a:ext cx="9144000" cy="72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 Андрей Иванович Старицкий</a:t>
            </a:r>
            <a:endParaRPr lang="ru-RU" sz="2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50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37312"/>
            <a:ext cx="1259632" cy="6206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32841" r="8333" b="24204"/>
          <a:stretch/>
        </p:blipFill>
        <p:spPr>
          <a:xfrm>
            <a:off x="2411760" y="3754567"/>
            <a:ext cx="5789775" cy="225622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624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1450</TotalTime>
  <Words>1592</Words>
  <Application>Microsoft Office PowerPoint</Application>
  <PresentationFormat>Экран (4:3)</PresentationFormat>
  <Paragraphs>161</Paragraphs>
  <Slides>29</Slides>
  <Notes>15</Notes>
  <HiddenSlides>7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Скругленный</vt:lpstr>
      <vt:lpstr>1_Скругленный</vt:lpstr>
      <vt:lpstr>Вологодский край в XVI – XVII веках</vt:lpstr>
      <vt:lpstr>Категории вопросов</vt:lpstr>
      <vt:lpstr>Город Вологда</vt:lpstr>
      <vt:lpstr>Город Вологда</vt:lpstr>
      <vt:lpstr>Город Вологда</vt:lpstr>
      <vt:lpstr>Город Вологда</vt:lpstr>
      <vt:lpstr>Город Вологда</vt:lpstr>
      <vt:lpstr>Имена </vt:lpstr>
      <vt:lpstr>Имена </vt:lpstr>
      <vt:lpstr>Имена </vt:lpstr>
      <vt:lpstr>Имена </vt:lpstr>
      <vt:lpstr>Имена </vt:lpstr>
      <vt:lpstr>Занятия населения</vt:lpstr>
      <vt:lpstr>Занятия населения</vt:lpstr>
      <vt:lpstr>Занятия населения</vt:lpstr>
      <vt:lpstr>Занятия населения</vt:lpstr>
      <vt:lpstr>Занятия населения</vt:lpstr>
      <vt:lpstr>Первопроходцы </vt:lpstr>
      <vt:lpstr>Первопроходцы </vt:lpstr>
      <vt:lpstr>Первопроходцы </vt:lpstr>
      <vt:lpstr>Первопроходцы </vt:lpstr>
      <vt:lpstr>Первопроходцы </vt:lpstr>
      <vt:lpstr>     Источники:</vt:lpstr>
      <vt:lpstr>     Источники:</vt:lpstr>
      <vt:lpstr>     Источники:</vt:lpstr>
      <vt:lpstr>     Источники:</vt:lpstr>
      <vt:lpstr>     Источники:</vt:lpstr>
      <vt:lpstr>     Источники:</vt:lpstr>
      <vt:lpstr>    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Капитонова О.Ю.</dc:creator>
  <cp:lastModifiedBy>DELL</cp:lastModifiedBy>
  <cp:revision>67</cp:revision>
  <dcterms:created xsi:type="dcterms:W3CDTF">2016-01-07T13:43:24Z</dcterms:created>
  <dcterms:modified xsi:type="dcterms:W3CDTF">2016-01-15T16:10:29Z</dcterms:modified>
</cp:coreProperties>
</file>